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71" r:id="rId3"/>
    <p:sldId id="272" r:id="rId4"/>
    <p:sldId id="274" r:id="rId5"/>
    <p:sldId id="277" r:id="rId6"/>
    <p:sldId id="275" r:id="rId7"/>
    <p:sldId id="282" r:id="rId8"/>
    <p:sldId id="278" r:id="rId9"/>
    <p:sldId id="276" r:id="rId10"/>
    <p:sldId id="279" r:id="rId11"/>
    <p:sldId id="280" r:id="rId12"/>
  </p:sldIdLst>
  <p:sldSz cx="21602700" cy="14401800"/>
  <p:notesSz cx="6662738" cy="9926638"/>
  <p:defaultTextStyle>
    <a:defPPr>
      <a:defRPr lang="en-US"/>
    </a:defPPr>
    <a:lvl1pPr marL="0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28495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56988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085484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13977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142472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170967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199460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227953" algn="l" defTabSz="2056988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006"/>
    <a:srgbClr val="FFA500"/>
    <a:srgbClr val="7BBF6A"/>
    <a:srgbClr val="FFFF9F"/>
    <a:srgbClr val="CCFFCC"/>
    <a:srgbClr val="FF9966"/>
    <a:srgbClr val="00FF00"/>
    <a:srgbClr val="FF6600"/>
    <a:srgbClr val="FF99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4" autoAdjust="0"/>
    <p:restoredTop sz="94660"/>
  </p:normalViewPr>
  <p:slideViewPr>
    <p:cSldViewPr>
      <p:cViewPr varScale="1">
        <p:scale>
          <a:sx n="51" d="100"/>
          <a:sy n="51" d="100"/>
        </p:scale>
        <p:origin x="870" y="114"/>
      </p:cViewPr>
      <p:guideLst>
        <p:guide orient="horz" pos="4536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BDFA4-672A-44EB-8423-BD441D9A7B05}" type="datetimeFigureOut">
              <a:rPr lang="ca-ES" smtClean="0"/>
              <a:t>05/11/2015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41338" y="744538"/>
            <a:ext cx="5581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C6E21-970A-442F-A524-3D4DA9CA07B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39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41338" y="744538"/>
            <a:ext cx="5581650" cy="3722687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071E0D-B3BF-442A-B55E-0E170C262941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046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0203" y="4473898"/>
            <a:ext cx="18362295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40405" y="8161020"/>
            <a:ext cx="1512189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8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6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5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3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2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0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199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7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5661957" y="576745"/>
            <a:ext cx="4860608" cy="12288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80135" y="576745"/>
            <a:ext cx="14221778" cy="12288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64" y="9254495"/>
            <a:ext cx="18362295" cy="2860358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706464" y="6104102"/>
            <a:ext cx="18362295" cy="3150393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8495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5698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8548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1397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14247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1709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1994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22795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80135" y="3360421"/>
            <a:ext cx="9541193" cy="9504522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981372" y="3360421"/>
            <a:ext cx="9541193" cy="9504522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3223737"/>
            <a:ext cx="9544944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495" indent="0">
              <a:buNone/>
              <a:defRPr sz="4500" b="1"/>
            </a:lvl2pPr>
            <a:lvl3pPr marL="2056988" indent="0">
              <a:buNone/>
              <a:defRPr sz="4100" b="1"/>
            </a:lvl3pPr>
            <a:lvl4pPr marL="3085484" indent="0">
              <a:buNone/>
              <a:defRPr sz="3600" b="1"/>
            </a:lvl4pPr>
            <a:lvl5pPr marL="4113977" indent="0">
              <a:buNone/>
              <a:defRPr sz="3600" b="1"/>
            </a:lvl5pPr>
            <a:lvl6pPr marL="5142472" indent="0">
              <a:buNone/>
              <a:defRPr sz="3600" b="1"/>
            </a:lvl6pPr>
            <a:lvl7pPr marL="6170967" indent="0">
              <a:buNone/>
              <a:defRPr sz="3600" b="1"/>
            </a:lvl7pPr>
            <a:lvl8pPr marL="7199460" indent="0">
              <a:buNone/>
              <a:defRPr sz="3600" b="1"/>
            </a:lvl8pPr>
            <a:lvl9pPr marL="8227953" indent="0">
              <a:buNone/>
              <a:defRPr sz="3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80135" y="4567237"/>
            <a:ext cx="9544944" cy="8297705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973878" y="3223737"/>
            <a:ext cx="9548693" cy="1343500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495" indent="0">
              <a:buNone/>
              <a:defRPr sz="4500" b="1"/>
            </a:lvl2pPr>
            <a:lvl3pPr marL="2056988" indent="0">
              <a:buNone/>
              <a:defRPr sz="4100" b="1"/>
            </a:lvl3pPr>
            <a:lvl4pPr marL="3085484" indent="0">
              <a:buNone/>
              <a:defRPr sz="3600" b="1"/>
            </a:lvl4pPr>
            <a:lvl5pPr marL="4113977" indent="0">
              <a:buNone/>
              <a:defRPr sz="3600" b="1"/>
            </a:lvl5pPr>
            <a:lvl6pPr marL="5142472" indent="0">
              <a:buNone/>
              <a:defRPr sz="3600" b="1"/>
            </a:lvl6pPr>
            <a:lvl7pPr marL="6170967" indent="0">
              <a:buNone/>
              <a:defRPr sz="3600" b="1"/>
            </a:lvl7pPr>
            <a:lvl8pPr marL="7199460" indent="0">
              <a:buNone/>
              <a:defRPr sz="3600" b="1"/>
            </a:lvl8pPr>
            <a:lvl9pPr marL="8227953" indent="0">
              <a:buNone/>
              <a:defRPr sz="3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973878" y="4567237"/>
            <a:ext cx="9548693" cy="8297705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80141" y="573405"/>
            <a:ext cx="7107139" cy="2440305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446056" y="573410"/>
            <a:ext cx="12076509" cy="1229153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80141" y="3013711"/>
            <a:ext cx="7107139" cy="9851232"/>
          </a:xfrm>
        </p:spPr>
        <p:txBody>
          <a:bodyPr/>
          <a:lstStyle>
            <a:lvl1pPr marL="0" indent="0">
              <a:buNone/>
              <a:defRPr sz="3200"/>
            </a:lvl1pPr>
            <a:lvl2pPr marL="1028495" indent="0">
              <a:buNone/>
              <a:defRPr sz="2700"/>
            </a:lvl2pPr>
            <a:lvl3pPr marL="2056988" indent="0">
              <a:buNone/>
              <a:defRPr sz="2300"/>
            </a:lvl3pPr>
            <a:lvl4pPr marL="3085484" indent="0">
              <a:buNone/>
              <a:defRPr sz="2000"/>
            </a:lvl4pPr>
            <a:lvl5pPr marL="4113977" indent="0">
              <a:buNone/>
              <a:defRPr sz="2000"/>
            </a:lvl5pPr>
            <a:lvl6pPr marL="5142472" indent="0">
              <a:buNone/>
              <a:defRPr sz="2000"/>
            </a:lvl6pPr>
            <a:lvl7pPr marL="6170967" indent="0">
              <a:buNone/>
              <a:defRPr sz="2000"/>
            </a:lvl7pPr>
            <a:lvl8pPr marL="7199460" indent="0">
              <a:buNone/>
              <a:defRPr sz="2000"/>
            </a:lvl8pPr>
            <a:lvl9pPr marL="8227953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4280" y="10081260"/>
            <a:ext cx="12961620" cy="119015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34280" y="1286827"/>
            <a:ext cx="12961620" cy="8641080"/>
          </a:xfrm>
        </p:spPr>
        <p:txBody>
          <a:bodyPr/>
          <a:lstStyle>
            <a:lvl1pPr marL="0" indent="0">
              <a:buNone/>
              <a:defRPr sz="7200"/>
            </a:lvl1pPr>
            <a:lvl2pPr marL="1028495" indent="0">
              <a:buNone/>
              <a:defRPr sz="6300"/>
            </a:lvl2pPr>
            <a:lvl3pPr marL="2056988" indent="0">
              <a:buNone/>
              <a:defRPr sz="5400"/>
            </a:lvl3pPr>
            <a:lvl4pPr marL="3085484" indent="0">
              <a:buNone/>
              <a:defRPr sz="4500"/>
            </a:lvl4pPr>
            <a:lvl5pPr marL="4113977" indent="0">
              <a:buNone/>
              <a:defRPr sz="4500"/>
            </a:lvl5pPr>
            <a:lvl6pPr marL="5142472" indent="0">
              <a:buNone/>
              <a:defRPr sz="4500"/>
            </a:lvl6pPr>
            <a:lvl7pPr marL="6170967" indent="0">
              <a:buNone/>
              <a:defRPr sz="4500"/>
            </a:lvl7pPr>
            <a:lvl8pPr marL="7199460" indent="0">
              <a:buNone/>
              <a:defRPr sz="4500"/>
            </a:lvl8pPr>
            <a:lvl9pPr marL="8227953" indent="0">
              <a:buNone/>
              <a:defRPr sz="45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34280" y="11271410"/>
            <a:ext cx="12961620" cy="1690210"/>
          </a:xfrm>
        </p:spPr>
        <p:txBody>
          <a:bodyPr/>
          <a:lstStyle>
            <a:lvl1pPr marL="0" indent="0">
              <a:buNone/>
              <a:defRPr sz="3200"/>
            </a:lvl1pPr>
            <a:lvl2pPr marL="1028495" indent="0">
              <a:buNone/>
              <a:defRPr sz="2700"/>
            </a:lvl2pPr>
            <a:lvl3pPr marL="2056988" indent="0">
              <a:buNone/>
              <a:defRPr sz="2300"/>
            </a:lvl3pPr>
            <a:lvl4pPr marL="3085484" indent="0">
              <a:buNone/>
              <a:defRPr sz="2000"/>
            </a:lvl4pPr>
            <a:lvl5pPr marL="4113977" indent="0">
              <a:buNone/>
              <a:defRPr sz="2000"/>
            </a:lvl5pPr>
            <a:lvl6pPr marL="5142472" indent="0">
              <a:buNone/>
              <a:defRPr sz="2000"/>
            </a:lvl6pPr>
            <a:lvl7pPr marL="6170967" indent="0">
              <a:buNone/>
              <a:defRPr sz="2000"/>
            </a:lvl7pPr>
            <a:lvl8pPr marL="7199460" indent="0">
              <a:buNone/>
              <a:defRPr sz="2000"/>
            </a:lvl8pPr>
            <a:lvl9pPr marL="8227953" indent="0">
              <a:buNone/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80135" y="576740"/>
            <a:ext cx="19442430" cy="2400300"/>
          </a:xfrm>
          <a:prstGeom prst="rect">
            <a:avLst/>
          </a:prstGeom>
        </p:spPr>
        <p:txBody>
          <a:bodyPr vert="horz" lIns="205700" tIns="102850" rIns="205700" bIns="10285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80135" y="3360421"/>
            <a:ext cx="19442430" cy="9504522"/>
          </a:xfrm>
          <a:prstGeom prst="rect">
            <a:avLst/>
          </a:prstGeom>
        </p:spPr>
        <p:txBody>
          <a:bodyPr vert="horz" lIns="205700" tIns="102850" rIns="205700" bIns="10285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80135" y="13348340"/>
            <a:ext cx="5040630" cy="766763"/>
          </a:xfrm>
          <a:prstGeom prst="rect">
            <a:avLst/>
          </a:prstGeom>
        </p:spPr>
        <p:txBody>
          <a:bodyPr vert="horz" lIns="205700" tIns="102850" rIns="205700" bIns="10285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FBD7-B075-4ABA-A7C7-ED78F5A9D99E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80923" y="13348340"/>
            <a:ext cx="6840855" cy="766763"/>
          </a:xfrm>
          <a:prstGeom prst="rect">
            <a:avLst/>
          </a:prstGeom>
        </p:spPr>
        <p:txBody>
          <a:bodyPr vert="horz" lIns="205700" tIns="102850" rIns="205700" bIns="10285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481935" y="13348340"/>
            <a:ext cx="5040630" cy="766763"/>
          </a:xfrm>
          <a:prstGeom prst="rect">
            <a:avLst/>
          </a:prstGeom>
        </p:spPr>
        <p:txBody>
          <a:bodyPr vert="horz" lIns="205700" tIns="102850" rIns="205700" bIns="10285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7499-44A3-4749-96F7-F28C21FEC3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6988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1372" indent="-771372" algn="l" defTabSz="205698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305" indent="-642812" algn="l" defTabSz="2056988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237" indent="-514247" algn="l" defTabSz="2056988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599730" indent="-514247" algn="l" defTabSz="205698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28225" indent="-514247" algn="l" defTabSz="2056988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6718" indent="-514247" algn="l" defTabSz="205698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85214" indent="-514247" algn="l" defTabSz="205698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13707" indent="-514247" algn="l" defTabSz="205698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742202" indent="-514247" algn="l" defTabSz="205698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495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56988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484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13977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142472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170967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199460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227953" algn="l" defTabSz="2056988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220729" y="6336804"/>
            <a:ext cx="1224136" cy="11079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660890" y="6336804"/>
            <a:ext cx="9145015" cy="1107996"/>
          </a:xfrm>
          <a:prstGeom prst="rect">
            <a:avLst/>
          </a:prstGeom>
          <a:solidFill>
            <a:srgbClr val="7BBF6A"/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0729" y="7732832"/>
            <a:ext cx="1224136" cy="11079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14" name="5 CuadroTexto"/>
          <p:cNvSpPr txBox="1"/>
          <p:nvPr/>
        </p:nvSpPr>
        <p:spPr>
          <a:xfrm>
            <a:off x="6660890" y="7732832"/>
            <a:ext cx="9145015" cy="1107996"/>
          </a:xfrm>
          <a:prstGeom prst="rect">
            <a:avLst/>
          </a:prstGeom>
          <a:solidFill>
            <a:srgbClr val="FFA500"/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0729" y="9183216"/>
            <a:ext cx="1224136" cy="11079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16" name="5 CuadroTexto"/>
          <p:cNvSpPr txBox="1"/>
          <p:nvPr/>
        </p:nvSpPr>
        <p:spPr>
          <a:xfrm>
            <a:off x="6660890" y="9183216"/>
            <a:ext cx="9145015" cy="1107996"/>
          </a:xfrm>
          <a:prstGeom prst="rect">
            <a:avLst/>
          </a:prstGeom>
          <a:solidFill>
            <a:srgbClr val="E04006"/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5540" y="2880420"/>
            <a:ext cx="20090232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a-ES" sz="6000" b="1" dirty="0" smtClean="0"/>
              <a:t>Resultats dels compromisos de qualitat adquirits amb els usuaris de la UGAD</a:t>
            </a:r>
            <a:endParaRPr lang="ca-ES" sz="6000" b="1" dirty="0"/>
          </a:p>
        </p:txBody>
      </p:sp>
      <p:sp>
        <p:nvSpPr>
          <p:cNvPr id="8" name="Forma lliure 7"/>
          <p:cNvSpPr/>
          <p:nvPr/>
        </p:nvSpPr>
        <p:spPr>
          <a:xfrm>
            <a:off x="7124700" y="6546796"/>
            <a:ext cx="8382000" cy="3924300"/>
          </a:xfrm>
          <a:custGeom>
            <a:avLst/>
            <a:gdLst>
              <a:gd name="connsiteX0" fmla="*/ 0 w 8382000"/>
              <a:gd name="connsiteY0" fmla="*/ 3924300 h 3924300"/>
              <a:gd name="connsiteX1" fmla="*/ 0 w 8382000"/>
              <a:gd name="connsiteY1" fmla="*/ 3924300 h 3924300"/>
              <a:gd name="connsiteX2" fmla="*/ 152400 w 8382000"/>
              <a:gd name="connsiteY2" fmla="*/ 3714750 h 3924300"/>
              <a:gd name="connsiteX3" fmla="*/ 2705100 w 8382000"/>
              <a:gd name="connsiteY3" fmla="*/ 1466850 h 3924300"/>
              <a:gd name="connsiteX4" fmla="*/ 4629150 w 8382000"/>
              <a:gd name="connsiteY4" fmla="*/ 1885950 h 3924300"/>
              <a:gd name="connsiteX5" fmla="*/ 7105650 w 8382000"/>
              <a:gd name="connsiteY5" fmla="*/ 0 h 3924300"/>
              <a:gd name="connsiteX6" fmla="*/ 7105650 w 8382000"/>
              <a:gd name="connsiteY6" fmla="*/ 0 h 3924300"/>
              <a:gd name="connsiteX7" fmla="*/ 8382000 w 8382000"/>
              <a:gd name="connsiteY7" fmla="*/ 190500 h 3924300"/>
              <a:gd name="connsiteX0" fmla="*/ 0 w 8382000"/>
              <a:gd name="connsiteY0" fmla="*/ 3924300 h 3924300"/>
              <a:gd name="connsiteX1" fmla="*/ 0 w 8382000"/>
              <a:gd name="connsiteY1" fmla="*/ 3924300 h 3924300"/>
              <a:gd name="connsiteX2" fmla="*/ 2705100 w 8382000"/>
              <a:gd name="connsiteY2" fmla="*/ 1466850 h 3924300"/>
              <a:gd name="connsiteX3" fmla="*/ 4629150 w 8382000"/>
              <a:gd name="connsiteY3" fmla="*/ 1885950 h 3924300"/>
              <a:gd name="connsiteX4" fmla="*/ 7105650 w 8382000"/>
              <a:gd name="connsiteY4" fmla="*/ 0 h 3924300"/>
              <a:gd name="connsiteX5" fmla="*/ 7105650 w 8382000"/>
              <a:gd name="connsiteY5" fmla="*/ 0 h 3924300"/>
              <a:gd name="connsiteX6" fmla="*/ 8382000 w 8382000"/>
              <a:gd name="connsiteY6" fmla="*/ 190500 h 39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2000" h="3924300">
                <a:moveTo>
                  <a:pt x="0" y="3924300"/>
                </a:moveTo>
                <a:lnTo>
                  <a:pt x="0" y="3924300"/>
                </a:lnTo>
                <a:lnTo>
                  <a:pt x="2705100" y="1466850"/>
                </a:lnTo>
                <a:lnTo>
                  <a:pt x="4629150" y="1885950"/>
                </a:lnTo>
                <a:lnTo>
                  <a:pt x="7105650" y="0"/>
                </a:lnTo>
                <a:lnTo>
                  <a:pt x="7105650" y="0"/>
                </a:lnTo>
                <a:lnTo>
                  <a:pt x="8382000" y="190500"/>
                </a:lnTo>
              </a:path>
            </a:pathLst>
          </a:cu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1" name="5 CuadroTexto"/>
          <p:cNvSpPr txBox="1"/>
          <p:nvPr/>
        </p:nvSpPr>
        <p:spPr>
          <a:xfrm>
            <a:off x="655540" y="11737404"/>
            <a:ext cx="20090232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4400" b="1" dirty="0" smtClean="0"/>
              <a:t>Període 2014-2015 (1r semestre)</a:t>
            </a:r>
            <a:endParaRPr lang="ca-ES" sz="4400" b="1" dirty="0"/>
          </a:p>
        </p:txBody>
      </p:sp>
    </p:spTree>
    <p:extLst>
      <p:ext uri="{BB962C8B-B14F-4D97-AF65-F5344CB8AC3E}">
        <p14:creationId xmlns:p14="http://schemas.microsoft.com/office/powerpoint/2010/main" val="11669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4041561" cy="170816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 smtClean="0"/>
              <a:t>Temps mig de pagament de factures un cop</a:t>
            </a:r>
            <a:br>
              <a:rPr lang="ca-ES" sz="5400" dirty="0" smtClean="0"/>
            </a:br>
            <a:r>
              <a:rPr lang="ca-ES" sz="5400" dirty="0" smtClean="0"/>
              <a:t>comptabilitzades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El 68,39% de les factures es van pagar dins dels 10 dies posteriors a la comptabilització durant el 2014.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Al </a:t>
            </a:r>
            <a:r>
              <a:rPr lang="ca-ES" sz="4400" b="1" dirty="0"/>
              <a:t>2n </a:t>
            </a:r>
            <a:r>
              <a:rPr lang="ca-ES" sz="4400" b="1" dirty="0" smtClean="0"/>
              <a:t>trimestre de 2015 s’observa una millora que ens situa per sobre de  l’objectiu fixat en el 90%</a:t>
            </a:r>
            <a:endParaRPr lang="ca-ES" sz="4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1512000" rtlCol="0">
            <a:spAutoFit/>
          </a:bodyPr>
          <a:lstStyle/>
          <a:p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Temps mig de pagament* de factures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5 CuadroTexto"/>
          <p:cNvSpPr txBox="1"/>
          <p:nvPr/>
        </p:nvSpPr>
        <p:spPr>
          <a:xfrm>
            <a:off x="17904551" y="2679044"/>
            <a:ext cx="2982350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324000" rtlCol="0">
            <a:spAutoFit/>
          </a:bodyPr>
          <a:lstStyle/>
          <a:p>
            <a:pPr algn="ctr"/>
            <a:r>
              <a:rPr lang="ca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*un cop comptabilitzades</a:t>
            </a:r>
            <a:endParaRPr lang="ca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29606" y="504066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6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4041561" cy="152349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 smtClean="0"/>
              <a:t>Satisfacció de l’usuari en la gestió del projecte</a:t>
            </a:r>
          </a:p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 smtClean="0"/>
              <a:t>Satisfacció de l’usuari en relació a la UGAD</a:t>
            </a:r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molt</a:t>
            </a:r>
            <a:r>
              <a:rPr lang="ca-ES" sz="6600" dirty="0" smtClean="0"/>
              <a:t>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Els valors obtinguts al 2014 en relació a la satisfacció amb la gestió del projecte s’han apropat molt a l’objectiu del 90%.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Els valors obtinguts al 2014 en relació a la satisfacció de l’usuari en relació a la UGAD s’han situat per sobre de l’objectiu del 90%.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600" b="1" dirty="0" smtClean="0"/>
              <a:t>En el primer semestre de 2015 </a:t>
            </a:r>
            <a:r>
              <a:rPr lang="es-ES" sz="3600" b="1" dirty="0" err="1" smtClean="0"/>
              <a:t>observem</a:t>
            </a:r>
            <a:r>
              <a:rPr lang="es-ES" sz="3600" b="1" dirty="0" smtClean="0"/>
              <a:t> que </a:t>
            </a:r>
            <a:r>
              <a:rPr lang="es-ES" sz="3600" b="1" dirty="0" err="1" smtClean="0"/>
              <a:t>els</a:t>
            </a:r>
            <a:r>
              <a:rPr lang="es-ES" sz="3600" b="1" dirty="0" smtClean="0"/>
              <a:t> dos </a:t>
            </a:r>
            <a:r>
              <a:rPr lang="es-ES" sz="3600" b="1" dirty="0" err="1" smtClean="0"/>
              <a:t>valors</a:t>
            </a:r>
            <a:r>
              <a:rPr lang="es-ES" sz="3600" b="1" dirty="0" smtClean="0"/>
              <a:t> se </a:t>
            </a:r>
            <a:r>
              <a:rPr lang="es-ES" sz="3600" b="1" dirty="0" err="1" smtClean="0"/>
              <a:t>situen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propers</a:t>
            </a:r>
            <a:r>
              <a:rPr lang="es-ES" sz="3600" b="1" dirty="0" smtClean="0"/>
              <a:t> a </a:t>
            </a:r>
            <a:r>
              <a:rPr lang="es-ES" sz="3600" b="1" dirty="0" err="1" smtClean="0"/>
              <a:t>l’objectiu</a:t>
            </a:r>
            <a:r>
              <a:rPr lang="es-ES" sz="3600" b="1" dirty="0" smtClean="0"/>
              <a:t> del 90%.</a:t>
            </a:r>
            <a:endParaRPr lang="ca-ES" sz="3600" b="1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i 16. Satisfacció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2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Suport </a:t>
            </a:r>
            <a:r>
              <a:rPr lang="ca-E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sol·licitud del projecte/ajut</a:t>
            </a: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3071509" cy="2539157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/>
              <a:t>Revisar el 90% de les propostes que consten de pressupost abans d’enviar-les a l’organisme finançador</a:t>
            </a:r>
            <a:endParaRPr lang="ca-ES" sz="5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 descr="D:\users\47759104-H\Downloads\dashboard-512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3689" y="5159279"/>
            <a:ext cx="487680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1449372"/>
            <a:ext cx="18798519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/>
              <a:t>Les propostes de projecte amb  pressupost revisades per la UGAD </a:t>
            </a:r>
            <a:r>
              <a:rPr lang="ca-ES" sz="4400" b="1" dirty="0" smtClean="0"/>
              <a:t>es van situar al 81,93% el 2014, i al 69,70%</a:t>
            </a:r>
            <a:r>
              <a:rPr lang="ca-ES" sz="4400" b="1" dirty="0" smtClean="0">
                <a:solidFill>
                  <a:srgbClr val="FF0000"/>
                </a:solidFill>
              </a:rPr>
              <a:t> </a:t>
            </a:r>
            <a:r>
              <a:rPr lang="ca-ES" sz="4400" b="1" dirty="0" smtClean="0"/>
              <a:t>al primer semestre de 2015, quedant per sota del </a:t>
            </a:r>
            <a:r>
              <a:rPr lang="ca-ES" sz="4400" b="1" dirty="0"/>
              <a:t>valor objectiu del 90</a:t>
            </a:r>
            <a:r>
              <a:rPr lang="ca-ES" sz="4400" b="1" dirty="0" smtClean="0"/>
              <a:t>%</a:t>
            </a:r>
            <a:endParaRPr lang="ca-ES" sz="4400" b="1" dirty="0"/>
          </a:p>
        </p:txBody>
      </p:sp>
    </p:spTree>
    <p:extLst>
      <p:ext uri="{BB962C8B-B14F-4D97-AF65-F5344CB8AC3E}">
        <p14:creationId xmlns:p14="http://schemas.microsoft.com/office/powerpoint/2010/main" val="28726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Grau d’execució de projectes tancats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381649"/>
            <a:ext cx="12927493" cy="3370153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/>
              <a:t>Assolir en un 90% dels casos un grau d'execució de la despesa pressupostada superior al 95% en els projectes als quals s'ha donat suport en la gestió.</a:t>
            </a:r>
            <a:endParaRPr lang="ca-ES" sz="5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1681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molt</a:t>
            </a:r>
            <a:r>
              <a:rPr lang="ca-ES" sz="6600" dirty="0" smtClean="0"/>
              <a:t>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122329" y="10945315"/>
            <a:ext cx="18798519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/>
              <a:t>El nombre de projectes gestionats per la UGAD amb despesa executada en més d'un 95% al seu tancament va ser </a:t>
            </a:r>
            <a:r>
              <a:rPr lang="ca-ES" sz="4400" b="1" dirty="0" smtClean="0"/>
              <a:t>del 96,05% l'any 2014, i d'un 100% </a:t>
            </a:r>
            <a:r>
              <a:rPr lang="ca-ES" sz="4400" b="1" dirty="0"/>
              <a:t>el primer semestre de </a:t>
            </a:r>
            <a:r>
              <a:rPr lang="ca-ES" sz="4400" b="1" dirty="0" smtClean="0"/>
              <a:t>2015, </a:t>
            </a:r>
            <a:r>
              <a:rPr lang="ca-ES" sz="4400" b="1" dirty="0"/>
              <a:t>situant-nos per sobre del valor objectiu del 90% que ens hem establert.</a:t>
            </a:r>
          </a:p>
        </p:txBody>
      </p:sp>
    </p:spTree>
    <p:extLst>
      <p:ext uri="{BB962C8B-B14F-4D97-AF65-F5344CB8AC3E}">
        <p14:creationId xmlns:p14="http://schemas.microsoft.com/office/powerpoint/2010/main" val="20610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i 4. Justificació de despeses i auditoria de projectes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30" y="6743599"/>
            <a:ext cx="14223636" cy="3000821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es-ES" sz="4800" dirty="0"/>
              <a:t>Presentar en </a:t>
            </a:r>
            <a:r>
              <a:rPr lang="es-ES" sz="4800" dirty="0" err="1"/>
              <a:t>temps</a:t>
            </a:r>
            <a:r>
              <a:rPr lang="es-ES" sz="4800" dirty="0"/>
              <a:t> i forma el 100% de les </a:t>
            </a:r>
            <a:r>
              <a:rPr lang="es-ES" sz="4800" dirty="0" err="1"/>
              <a:t>justificacions</a:t>
            </a:r>
            <a:r>
              <a:rPr lang="es-ES" sz="4800" dirty="0" smtClean="0"/>
              <a:t>.</a:t>
            </a:r>
          </a:p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 smtClean="0"/>
              <a:t>Garantir </a:t>
            </a:r>
            <a:r>
              <a:rPr lang="ca-ES" sz="4800" dirty="0"/>
              <a:t>que les despeses justificades en projectes europeus són acceptades per l'òrgan finançador</a:t>
            </a:r>
            <a:endParaRPr lang="ca-ES" sz="4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molt</a:t>
            </a:r>
            <a:r>
              <a:rPr lang="ca-ES" sz="6600" dirty="0" smtClean="0"/>
              <a:t>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El 100% de les justificacions de despeses s’han presentat dins del termini i forma establerta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No hem estat sotmesos a auditories de projectes durant el 2014, i de les que ens hem sotmès durant el 2015 encara no disposem d’informes definitius. Els informes provisionals mostren un percentatge d’acceptació de despeses proper al 100%</a:t>
            </a:r>
            <a:endParaRPr lang="ca-ES" sz="3600" b="1" dirty="0"/>
          </a:p>
        </p:txBody>
      </p:sp>
    </p:spTree>
    <p:extLst>
      <p:ext uri="{BB962C8B-B14F-4D97-AF65-F5344CB8AC3E}">
        <p14:creationId xmlns:p14="http://schemas.microsoft.com/office/powerpoint/2010/main" val="10711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B83C-A2D5-4D81-8E4C-3DA4C3AC586F}" type="slidenum">
              <a:rPr lang="ca-ES" smtClean="0">
                <a:uFillTx/>
              </a:rPr>
              <a:pPr/>
              <a:t>5</a:t>
            </a:fld>
            <a:endParaRPr lang="ca-ES"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33937" y="9338381"/>
            <a:ext cx="19435983" cy="2852674"/>
          </a:xfrm>
          <a:prstGeom prst="rect">
            <a:avLst/>
          </a:prstGeom>
          <a:solidFill>
            <a:srgbClr val="FCD5B5">
              <a:alpha val="66667"/>
            </a:srgb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vert270" wrap="none" lIns="243000" tIns="243000" rIns="243000" bIns="243000" numCol="1" spcCol="2858" anchor="t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Indicadors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3935" y="7289132"/>
            <a:ext cx="19393557" cy="1924854"/>
          </a:xfrm>
          <a:prstGeom prst="rect">
            <a:avLst/>
          </a:prstGeom>
          <a:solidFill>
            <a:schemeClr val="tx2">
              <a:lumMod val="20000"/>
              <a:lumOff val="80000"/>
              <a:alpha val="66667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vert270" wrap="none" lIns="243000" tIns="243000" rIns="243000" bIns="243000" numCol="1" spcCol="2858" anchor="t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Etapes</a:t>
            </a:r>
          </a:p>
        </p:txBody>
      </p:sp>
      <p:sp>
        <p:nvSpPr>
          <p:cNvPr id="15" name="Rectangle 19"/>
          <p:cNvSpPr/>
          <p:nvPr/>
        </p:nvSpPr>
        <p:spPr>
          <a:xfrm>
            <a:off x="2063179" y="4865788"/>
            <a:ext cx="2041427" cy="1965818"/>
          </a:xfrm>
          <a:prstGeom prst="rect">
            <a:avLst/>
          </a:prstGeom>
          <a:solidFill>
            <a:schemeClr val="tx1">
              <a:alpha val="67059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513522" tIns="498071" rIns="513522" bIns="498071" numCol="1" spcCol="2858" anchor="ctr" anchorCtr="0">
            <a:noAutofit/>
          </a:bodyPr>
          <a:lstStyle/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>
                <a:solidFill>
                  <a:schemeClr val="bg1"/>
                </a:solidFill>
              </a:rPr>
              <a:t>Emissió</a:t>
            </a:r>
          </a:p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>
                <a:solidFill>
                  <a:schemeClr val="bg1"/>
                </a:solidFill>
              </a:rPr>
              <a:t>factura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25520" y="11283838"/>
            <a:ext cx="18212049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432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3200" b="1" dirty="0" smtClean="0"/>
              <a:t>7. Temps </a:t>
            </a:r>
            <a:r>
              <a:rPr lang="ca-ES" sz="3200" b="1" dirty="0"/>
              <a:t>mig pagament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25519" y="10336817"/>
            <a:ext cx="8569050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432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2500" b="1" dirty="0" smtClean="0"/>
              <a:t>8. Temps </a:t>
            </a:r>
            <a:r>
              <a:rPr lang="ca-ES" sz="2500" b="1" dirty="0"/>
              <a:t>mig recepció i registre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25520" y="9409145"/>
            <a:ext cx="4128970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144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2500" b="1" dirty="0" smtClean="0"/>
              <a:t>8.1 Temps </a:t>
            </a:r>
            <a:r>
              <a:rPr lang="ca-ES" sz="2500" b="1" dirty="0"/>
              <a:t>mig recepció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24331" y="9409145"/>
            <a:ext cx="4170240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144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2500" b="1" dirty="0" smtClean="0"/>
              <a:t>8.2 Temps </a:t>
            </a:r>
            <a:r>
              <a:rPr lang="ca-ES" sz="2500" b="1" dirty="0"/>
              <a:t>mig registre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976852" y="9403055"/>
            <a:ext cx="5092248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72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2500" b="1" dirty="0" smtClean="0"/>
              <a:t>10. Temps </a:t>
            </a:r>
            <a:r>
              <a:rPr lang="ca-ES" sz="2500" b="1" dirty="0"/>
              <a:t>mig comptabilització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204401" y="9403055"/>
            <a:ext cx="4252973" cy="756000"/>
          </a:xfrm>
          <a:prstGeom prst="rect">
            <a:avLst/>
          </a:prstGeom>
          <a:solidFill>
            <a:srgbClr val="95B3D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72000" tIns="498071" rIns="513522" bIns="498071" numCol="1" spcCol="2858" anchor="ctr" anchorCtr="0">
            <a:noAutofit/>
          </a:bodyPr>
          <a:lstStyle/>
          <a:p>
            <a:pPr defTabSz="1100138">
              <a:lnSpc>
                <a:spcPct val="90000"/>
              </a:lnSpc>
              <a:spcAft>
                <a:spcPct val="35000"/>
              </a:spcAft>
            </a:pPr>
            <a:r>
              <a:rPr lang="ca-ES" sz="2500" b="1" dirty="0" smtClean="0"/>
              <a:t>11. Temps </a:t>
            </a:r>
            <a:r>
              <a:rPr lang="ca-ES" sz="2500" b="1" dirty="0"/>
              <a:t>mig pagament</a:t>
            </a:r>
          </a:p>
        </p:txBody>
      </p:sp>
      <p:sp>
        <p:nvSpPr>
          <p:cNvPr id="27" name="Rectangle 19"/>
          <p:cNvSpPr/>
          <p:nvPr/>
        </p:nvSpPr>
        <p:spPr>
          <a:xfrm>
            <a:off x="16204404" y="7367321"/>
            <a:ext cx="4252973" cy="1766654"/>
          </a:xfrm>
          <a:prstGeom prst="rect">
            <a:avLst/>
          </a:prstGeom>
          <a:solidFill>
            <a:srgbClr val="FCA000">
              <a:alpha val="67059"/>
            </a:srgb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513522" tIns="498071" rIns="513522" bIns="498071" numCol="1" spcCol="2858" anchor="ctr" anchorCtr="0">
            <a:noAutofit/>
          </a:bodyPr>
          <a:lstStyle/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Pagament</a:t>
            </a:r>
          </a:p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factura</a:t>
            </a:r>
          </a:p>
        </p:txBody>
      </p:sp>
      <p:sp>
        <p:nvSpPr>
          <p:cNvPr id="28" name="Fletxa dreta 27"/>
          <p:cNvSpPr/>
          <p:nvPr/>
        </p:nvSpPr>
        <p:spPr>
          <a:xfrm>
            <a:off x="15864164" y="7930234"/>
            <a:ext cx="939628" cy="640828"/>
          </a:xfrm>
          <a:prstGeom prst="right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/>
            <a:endParaRPr lang="ca-ES"/>
          </a:p>
        </p:txBody>
      </p:sp>
      <p:sp>
        <p:nvSpPr>
          <p:cNvPr id="29" name="Rectangle 19"/>
          <p:cNvSpPr/>
          <p:nvPr/>
        </p:nvSpPr>
        <p:spPr>
          <a:xfrm>
            <a:off x="10976853" y="7367321"/>
            <a:ext cx="5092246" cy="1766654"/>
          </a:xfrm>
          <a:prstGeom prst="rect">
            <a:avLst/>
          </a:prstGeom>
          <a:solidFill>
            <a:srgbClr val="FCA000">
              <a:alpha val="67059"/>
            </a:srgb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513522" tIns="498071" rIns="513522" bIns="498071" numCol="1" spcCol="2858" anchor="ctr" anchorCtr="0">
            <a:noAutofit/>
          </a:bodyPr>
          <a:lstStyle/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Comptabilització</a:t>
            </a:r>
          </a:p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factura</a:t>
            </a:r>
          </a:p>
        </p:txBody>
      </p:sp>
      <p:sp>
        <p:nvSpPr>
          <p:cNvPr id="30" name="Fletxa dreta 29"/>
          <p:cNvSpPr/>
          <p:nvPr/>
        </p:nvSpPr>
        <p:spPr>
          <a:xfrm>
            <a:off x="10342216" y="7930234"/>
            <a:ext cx="1098858" cy="640828"/>
          </a:xfrm>
          <a:prstGeom prst="right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/>
            <a:endParaRPr lang="ca-ES"/>
          </a:p>
        </p:txBody>
      </p:sp>
      <p:sp>
        <p:nvSpPr>
          <p:cNvPr id="31" name="Rectangle 19"/>
          <p:cNvSpPr/>
          <p:nvPr/>
        </p:nvSpPr>
        <p:spPr>
          <a:xfrm>
            <a:off x="6624331" y="7367321"/>
            <a:ext cx="4170240" cy="1766654"/>
          </a:xfrm>
          <a:prstGeom prst="rect">
            <a:avLst/>
          </a:prstGeom>
          <a:solidFill>
            <a:srgbClr val="FCA000">
              <a:alpha val="67059"/>
            </a:srgb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513522" tIns="498071" rIns="513522" bIns="498071" numCol="1" spcCol="2858" anchor="ctr" anchorCtr="0">
            <a:noAutofit/>
          </a:bodyPr>
          <a:lstStyle/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Registre</a:t>
            </a:r>
          </a:p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factura</a:t>
            </a:r>
          </a:p>
        </p:txBody>
      </p:sp>
      <p:sp>
        <p:nvSpPr>
          <p:cNvPr id="32" name="Fletxa dreta 31"/>
          <p:cNvSpPr/>
          <p:nvPr/>
        </p:nvSpPr>
        <p:spPr>
          <a:xfrm>
            <a:off x="5827148" y="7930234"/>
            <a:ext cx="1409427" cy="640828"/>
          </a:xfrm>
          <a:prstGeom prst="right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/>
            <a:endParaRPr lang="ca-ES"/>
          </a:p>
        </p:txBody>
      </p:sp>
      <p:sp>
        <p:nvSpPr>
          <p:cNvPr id="33" name="Rectangle 19"/>
          <p:cNvSpPr/>
          <p:nvPr/>
        </p:nvSpPr>
        <p:spPr>
          <a:xfrm>
            <a:off x="2207103" y="7367321"/>
            <a:ext cx="4147385" cy="1766654"/>
          </a:xfrm>
          <a:prstGeom prst="rect">
            <a:avLst/>
          </a:prstGeom>
          <a:solidFill>
            <a:srgbClr val="FCA000">
              <a:alpha val="67059"/>
            </a:srgb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alpha val="50000"/>
              <a:hueOff val="-12004257"/>
              <a:satOff val="25239"/>
              <a:lumOff val="-98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none" lIns="513522" tIns="498071" rIns="513522" bIns="498071" numCol="1" spcCol="2858" anchor="ctr" anchorCtr="0">
            <a:noAutofit/>
          </a:bodyPr>
          <a:lstStyle/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Recepció</a:t>
            </a:r>
          </a:p>
          <a:p>
            <a:pPr algn="ctr" defTabSz="1100138">
              <a:lnSpc>
                <a:spcPct val="90000"/>
              </a:lnSpc>
              <a:spcAft>
                <a:spcPct val="35000"/>
              </a:spcAft>
            </a:pPr>
            <a:r>
              <a:rPr lang="ca-ES" sz="3600" b="1" dirty="0"/>
              <a:t>factura</a:t>
            </a:r>
          </a:p>
        </p:txBody>
      </p:sp>
      <p:sp>
        <p:nvSpPr>
          <p:cNvPr id="34" name="Fletxa dreta 33"/>
          <p:cNvSpPr/>
          <p:nvPr/>
        </p:nvSpPr>
        <p:spPr>
          <a:xfrm rot="5400000">
            <a:off x="2106732" y="7087836"/>
            <a:ext cx="1233389" cy="720931"/>
          </a:xfrm>
          <a:prstGeom prst="right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02870" rIns="205740" bIns="102870" rtlCol="0" anchor="ctr"/>
          <a:lstStyle/>
          <a:p>
            <a:pPr algn="ctr"/>
            <a:endParaRPr lang="ca-ES"/>
          </a:p>
        </p:txBody>
      </p:sp>
      <p:sp>
        <p:nvSpPr>
          <p:cNvPr id="35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Indicadors relacionats amb el pagament de factures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37" name="Rectangle 36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02162" y="9397613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13099" y="9399382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8647" y="9409145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9280" y="10336915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98490" y="9413688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95079" y="11275638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7986" y="9397228"/>
            <a:ext cx="756000" cy="756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94422" y="9397228"/>
            <a:ext cx="756000" cy="756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412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Temps mig de pagaments de factures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4041561" cy="877163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 smtClean="0"/>
              <a:t>Temps mig de pagament de factures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 smtClean="0"/>
              <a:t>No hem </a:t>
            </a:r>
            <a:r>
              <a:rPr lang="ca-ES" sz="6600" dirty="0"/>
              <a:t>acomplert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El </a:t>
            </a:r>
            <a:r>
              <a:rPr lang="ca-ES" sz="4400" b="1" dirty="0"/>
              <a:t>temps mig de pagament de </a:t>
            </a:r>
            <a:r>
              <a:rPr lang="ca-ES" sz="4400" b="1" dirty="0" smtClean="0"/>
              <a:t>factures està per sota dels llindars. </a:t>
            </a:r>
            <a:r>
              <a:rPr lang="ca-ES" sz="4400" b="1" dirty="0"/>
              <a:t>La legislació estableix el pagament en 30 dies de les factures, i és aquest valor el que prenem com a </a:t>
            </a:r>
            <a:r>
              <a:rPr lang="ca-ES" sz="4400" b="1" dirty="0" smtClean="0"/>
              <a:t>referència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S’observa una millora en el resultats obtinguts al 2014 en relació a 2013.</a:t>
            </a:r>
            <a:endParaRPr lang="ca-ES" sz="4400" b="1" dirty="0"/>
          </a:p>
        </p:txBody>
      </p:sp>
    </p:spTree>
    <p:extLst>
      <p:ext uri="{BB962C8B-B14F-4D97-AF65-F5344CB8AC3E}">
        <p14:creationId xmlns:p14="http://schemas.microsoft.com/office/powerpoint/2010/main" val="26579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Temps mig de pagaments </a:t>
            </a:r>
            <a:r>
              <a:rPr lang="ca-E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d’autoritz</a:t>
            </a:r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 viatge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4041561" cy="170816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 smtClean="0"/>
              <a:t>Temps </a:t>
            </a:r>
            <a:r>
              <a:rPr lang="ca-ES" sz="5400" dirty="0"/>
              <a:t>mig de pagament de </a:t>
            </a:r>
            <a:r>
              <a:rPr lang="ca-ES" sz="5400" dirty="0" smtClean="0"/>
              <a:t>justificacions</a:t>
            </a:r>
            <a:br>
              <a:rPr lang="ca-ES" sz="5400" dirty="0" smtClean="0"/>
            </a:br>
            <a:r>
              <a:rPr lang="ca-ES" sz="5400" dirty="0" smtClean="0"/>
              <a:t>de despeses de viatge</a:t>
            </a:r>
            <a:endParaRPr lang="ca-ES" sz="5400" dirty="0"/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 smtClean="0"/>
              <a:t>Hem </a:t>
            </a:r>
            <a:r>
              <a:rPr lang="ca-ES" sz="6600" dirty="0"/>
              <a:t>acomplert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El percentatge de justificacions de despeses de </a:t>
            </a:r>
            <a:r>
              <a:rPr lang="ca-ES" sz="4400" b="1" dirty="0"/>
              <a:t>viatge </a:t>
            </a:r>
            <a:r>
              <a:rPr lang="ca-ES" sz="4400" b="1" dirty="0" smtClean="0"/>
              <a:t>pagades en 20 dies des de la data recepció se situa en el 58,82% en el 2014, per sota del valor llindar.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En el 2015 s’observa una millora, fins a situar-se en el 94,45% en el segon trimestre, per sobre del valor objectiu.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4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Temps mig de registre i recepció de factures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072997" y="5079788"/>
            <a:ext cx="14041561" cy="1523494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 smtClean="0"/>
              <a:t>Temps mig de recepció i registre de factures</a:t>
            </a:r>
          </a:p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/>
              <a:t>Temps mig de </a:t>
            </a:r>
            <a:r>
              <a:rPr lang="ca-ES" sz="4800" dirty="0" smtClean="0"/>
              <a:t>registre de factures</a:t>
            </a:r>
            <a:endParaRPr lang="ca-ES" sz="4800" dirty="0"/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222" y="4062674"/>
            <a:ext cx="202386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dirty="0" smtClean="0"/>
              <a:t>Hem </a:t>
            </a:r>
            <a:r>
              <a:rPr lang="ca-ES" sz="5400" dirty="0"/>
              <a:t>acomplert </a:t>
            </a:r>
            <a:r>
              <a:rPr lang="ca-ES" sz="5400" b="1" dirty="0" smtClean="0"/>
              <a:t>satisfactòriament </a:t>
            </a:r>
            <a:r>
              <a:rPr lang="ca-ES" sz="54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69263" y="4708093"/>
            <a:ext cx="2490590" cy="249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546734"/>
            <a:ext cx="18798519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El 34,44% </a:t>
            </a:r>
            <a:r>
              <a:rPr lang="ca-ES" sz="3600" b="1" dirty="0"/>
              <a:t>de les factures de </a:t>
            </a:r>
            <a:r>
              <a:rPr lang="ca-ES" sz="3600" b="1" dirty="0" smtClean="0"/>
              <a:t>2014 </a:t>
            </a:r>
            <a:r>
              <a:rPr lang="ca-ES" sz="3600" b="1" dirty="0"/>
              <a:t>es van rebre i registrar </a:t>
            </a:r>
            <a:r>
              <a:rPr lang="ca-ES" sz="3600" b="1" dirty="0" smtClean="0"/>
              <a:t>en </a:t>
            </a:r>
            <a:r>
              <a:rPr lang="ca-ES" sz="3600" b="1" dirty="0"/>
              <a:t>els 20 dies posteriors a la seva </a:t>
            </a:r>
            <a:r>
              <a:rPr lang="ca-ES" sz="3600" b="1" dirty="0" smtClean="0"/>
              <a:t>emissió.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Al </a:t>
            </a:r>
            <a:r>
              <a:rPr lang="ca-ES" sz="3600" b="1" dirty="0"/>
              <a:t>2014, </a:t>
            </a:r>
            <a:r>
              <a:rPr lang="ca-ES" sz="3600" b="1" dirty="0" smtClean="0"/>
              <a:t>vam desglossar l’indicador en temps de recepció i temps de registre.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Poc menys del </a:t>
            </a:r>
            <a:r>
              <a:rPr lang="ca-ES" sz="3600" b="1" dirty="0"/>
              <a:t>30% de </a:t>
            </a:r>
            <a:r>
              <a:rPr lang="ca-ES" sz="3600" b="1" dirty="0" smtClean="0"/>
              <a:t>factures es reben dins </a:t>
            </a:r>
            <a:r>
              <a:rPr lang="ca-ES" sz="3600" b="1" dirty="0"/>
              <a:t>els 10 dies des de la data </a:t>
            </a:r>
            <a:r>
              <a:rPr lang="ca-ES" sz="3600" b="1" dirty="0" smtClean="0"/>
              <a:t>factura en el 2014. S’observa una millora en el 2015, situant-se el valor lleugerament per sobre del llindar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3600" b="1" dirty="0" smtClean="0"/>
              <a:t>El </a:t>
            </a:r>
            <a:r>
              <a:rPr lang="ca-ES" sz="3600" b="1" dirty="0"/>
              <a:t>80% </a:t>
            </a:r>
            <a:r>
              <a:rPr lang="ca-ES" sz="3600" b="1" dirty="0" smtClean="0"/>
              <a:t>es registren </a:t>
            </a:r>
            <a:r>
              <a:rPr lang="ca-ES" sz="3600" b="1" dirty="0"/>
              <a:t>en els 10 dies posteriors a la data de recepció.</a:t>
            </a:r>
          </a:p>
        </p:txBody>
      </p:sp>
      <p:sp>
        <p:nvSpPr>
          <p:cNvPr id="13" name="11 CuadroTexto"/>
          <p:cNvSpPr txBox="1"/>
          <p:nvPr/>
        </p:nvSpPr>
        <p:spPr>
          <a:xfrm>
            <a:off x="2072997" y="8246320"/>
            <a:ext cx="14041561" cy="78483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4800" dirty="0" smtClean="0"/>
              <a:t>Temps </a:t>
            </a:r>
            <a:r>
              <a:rPr lang="ca-ES" sz="4800" dirty="0"/>
              <a:t>mig de </a:t>
            </a:r>
            <a:r>
              <a:rPr lang="ca-ES" sz="4800" dirty="0" smtClean="0"/>
              <a:t>recepció de factures</a:t>
            </a:r>
            <a:endParaRPr lang="ca-ES" sz="4800" dirty="0"/>
          </a:p>
        </p:txBody>
      </p:sp>
      <p:sp>
        <p:nvSpPr>
          <p:cNvPr id="14" name="Rectangle 13"/>
          <p:cNvSpPr/>
          <p:nvPr/>
        </p:nvSpPr>
        <p:spPr>
          <a:xfrm>
            <a:off x="648222" y="7142540"/>
            <a:ext cx="2009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dirty="0" smtClean="0"/>
              <a:t>No hem </a:t>
            </a:r>
            <a:r>
              <a:rPr lang="ca-ES" sz="5400" dirty="0"/>
              <a:t>acomplert </a:t>
            </a:r>
            <a:r>
              <a:rPr lang="ca-ES" sz="5400" b="1" dirty="0" smtClean="0"/>
              <a:t>satisfactòriament </a:t>
            </a:r>
            <a:r>
              <a:rPr lang="ca-ES" sz="5400" dirty="0" smtClean="0"/>
              <a:t>el compromís </a:t>
            </a:r>
            <a:r>
              <a:rPr lang="ca-ES" sz="5400" dirty="0"/>
              <a:t>en relació a: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69263" y="7651346"/>
            <a:ext cx="2490590" cy="249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2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088382" y="2592388"/>
            <a:ext cx="18798519" cy="11079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Temps mig de comptabilització de factures</a:t>
            </a:r>
            <a:endParaRPr lang="ca-E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Documents and Settings\Usuari\Mis documentos\INFO_PAU\cartells no pantalles, icones, logos\logos\A-horit-c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82" y="432148"/>
            <a:ext cx="4667250" cy="890587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122329" y="6743599"/>
            <a:ext cx="14041561" cy="877163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992188" lvl="1" indent="-992188">
              <a:buFont typeface="Wingdings" panose="05000000000000000000" pitchFamily="2" charset="2"/>
              <a:buChar char="§"/>
            </a:pPr>
            <a:r>
              <a:rPr lang="ca-ES" sz="5400" dirty="0" smtClean="0"/>
              <a:t>Temps mig de comptabilització de factures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8222" y="2592388"/>
            <a:ext cx="1224136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ca-ES" sz="66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2329" y="4320580"/>
            <a:ext cx="140415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6600" dirty="0"/>
              <a:t>Hem acomplert </a:t>
            </a:r>
            <a:r>
              <a:rPr lang="ca-ES" sz="6600" b="1" dirty="0" smtClean="0"/>
              <a:t>satisfactòriament </a:t>
            </a:r>
            <a:r>
              <a:rPr lang="ca-ES" sz="6600" dirty="0"/>
              <a:t>els compromisos en relació a: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689" y="5159279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flipV="1">
            <a:off x="0" y="9882188"/>
            <a:ext cx="21602700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ca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5 CuadroTexto"/>
          <p:cNvSpPr txBox="1"/>
          <p:nvPr/>
        </p:nvSpPr>
        <p:spPr>
          <a:xfrm>
            <a:off x="2088381" y="10945316"/>
            <a:ext cx="18798519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 smtClean="0"/>
              <a:t>En l’acumulat anual s’observa que El 72,03% </a:t>
            </a:r>
            <a:r>
              <a:rPr lang="ca-ES" sz="4400" b="1" dirty="0"/>
              <a:t>de les factures </a:t>
            </a:r>
            <a:r>
              <a:rPr lang="ca-ES" sz="4400" b="1" dirty="0" smtClean="0"/>
              <a:t>es comptabilitzen </a:t>
            </a:r>
            <a:r>
              <a:rPr lang="ca-ES" sz="4400" b="1" dirty="0"/>
              <a:t>en els 10 dies següents a la data de </a:t>
            </a:r>
            <a:r>
              <a:rPr lang="ca-ES" sz="4400" b="1" dirty="0" smtClean="0"/>
              <a:t>registre.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a-ES" sz="4400" b="1" dirty="0"/>
              <a:t>E</a:t>
            </a:r>
            <a:r>
              <a:rPr lang="ca-ES" sz="4400" b="1" dirty="0" smtClean="0"/>
              <a:t>s detecta que el </a:t>
            </a:r>
            <a:r>
              <a:rPr lang="ca-ES" sz="4400" b="1" dirty="0"/>
              <a:t>primer trimestre presenta més dificultats de tràmit a causa del tancament comptable i l'apertura del nou pressupost.</a:t>
            </a:r>
          </a:p>
        </p:txBody>
      </p:sp>
    </p:spTree>
    <p:extLst>
      <p:ext uri="{BB962C8B-B14F-4D97-AF65-F5344CB8AC3E}">
        <p14:creationId xmlns:p14="http://schemas.microsoft.com/office/powerpoint/2010/main" val="8053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_Facultat_sense_imat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Presentacio_Facultat_sense_imatge</Template>
  <TotalTime>781</TotalTime>
  <Words>876</Words>
  <Application>Microsoft Office PowerPoint</Application>
  <PresentationFormat>Personalitzat</PresentationFormat>
  <Paragraphs>75</Paragraphs>
  <Slides>11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Presentacio_Facultat_sense_imatge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urv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URV</dc:creator>
  <cp:lastModifiedBy>URV</cp:lastModifiedBy>
  <cp:revision>83</cp:revision>
  <dcterms:created xsi:type="dcterms:W3CDTF">2014-07-29T10:03:31Z</dcterms:created>
  <dcterms:modified xsi:type="dcterms:W3CDTF">2015-11-05T16:36:51Z</dcterms:modified>
</cp:coreProperties>
</file>